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media/image17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8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400" spc="-1" strike="noStrike">
                <a:latin typeface="Times New Roman"/>
              </a:rPr>
              <a:t> 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AU" sz="1400" spc="-1" strike="noStrike">
                <a:latin typeface="Times New Roman"/>
              </a:rPr>
              <a:t> 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AU" sz="1400" spc="-1" strike="noStrike">
                <a:latin typeface="Times New Roman"/>
              </a:rPr>
              <a:t> 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B92E913-405E-4610-9E7C-FD0B8227CB6E}" type="slidenum">
              <a:rPr b="0" lang="en-AU" sz="1400" spc="-1" strike="noStrike">
                <a:latin typeface="Times New Roman"/>
              </a:rPr>
              <a:t>1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AU" sz="20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AU" sz="1800" spc="-1" strike="noStrike">
                <a:latin typeface="Arial"/>
              </a:rPr>
              <a:t>Click to edit the title text format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Click to edit the outline text format</a:t>
            </a:r>
            <a:endParaRPr b="0" lang="en-A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Second Outline Level</a:t>
            </a:r>
            <a:endParaRPr b="0" lang="en-A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Third Outline Level</a:t>
            </a:r>
            <a:endParaRPr b="0" lang="en-A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Fourth Outline Level</a:t>
            </a:r>
            <a:endParaRPr b="0" lang="en-A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Fifth Outline Level</a:t>
            </a:r>
            <a:endParaRPr b="0" lang="en-A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Sixth Outline Level</a:t>
            </a:r>
            <a:endParaRPr b="0" lang="en-A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Seventh Outline Level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Click to edit the outline text format</a:t>
            </a:r>
            <a:endParaRPr b="0" lang="en-A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Second Outline Level</a:t>
            </a:r>
            <a:endParaRPr b="0" lang="en-A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Third Outline Level</a:t>
            </a:r>
            <a:endParaRPr b="0" lang="en-A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Fourth Outline Level</a:t>
            </a:r>
            <a:endParaRPr b="0" lang="en-A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Fifth Outline Level</a:t>
            </a:r>
            <a:endParaRPr b="0" lang="en-A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Sixth Outline Level</a:t>
            </a:r>
            <a:endParaRPr b="0" lang="en-A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Seventh Outline Level</a:t>
            </a:r>
            <a:endParaRPr b="0" lang="en-A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://www.ladyada.net/learn/arduino/lesson4.html" TargetMode="External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://arduino.esp8266.com/stable/package_esp8266com_index.json" TargetMode="External"/><Relationship Id="rId2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AU" sz="6000" spc="-1" strike="noStrike">
                <a:solidFill>
                  <a:srgbClr val="5b9bd5"/>
                </a:solidFill>
                <a:latin typeface="Calibri"/>
                <a:ea typeface="DejaVu Sans"/>
              </a:rPr>
              <a:t>Creative Coding Club</a:t>
            </a:r>
            <a:endParaRPr b="0" lang="en-AU" sz="60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383120" y="437148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Free IoT Practical Coding Workshop 4</a:t>
            </a:r>
            <a:endParaRPr b="0" lang="en-AU" sz="4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Content Placeholder 3" descr=""/>
          <p:cNvPicPr/>
          <p:nvPr/>
        </p:nvPicPr>
        <p:blipFill>
          <a:blip r:embed="rId1"/>
          <a:srcRect l="0" t="0" r="0" b="12556"/>
          <a:stretch/>
        </p:blipFill>
        <p:spPr>
          <a:xfrm>
            <a:off x="19080" y="46440"/>
            <a:ext cx="12170520" cy="677808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9396000" y="6326640"/>
            <a:ext cx="29761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Deloitte website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Content Placeholder 3" descr=""/>
          <p:cNvPicPr/>
          <p:nvPr/>
        </p:nvPicPr>
        <p:blipFill>
          <a:blip r:embed="rId1"/>
          <a:stretch/>
        </p:blipFill>
        <p:spPr>
          <a:xfrm>
            <a:off x="44280" y="55800"/>
            <a:ext cx="12117240" cy="675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Content Placeholder 3" descr=""/>
          <p:cNvPicPr/>
          <p:nvPr/>
        </p:nvPicPr>
        <p:blipFill>
          <a:blip r:embed="rId1"/>
          <a:stretch/>
        </p:blipFill>
        <p:spPr>
          <a:xfrm>
            <a:off x="1371600" y="324000"/>
            <a:ext cx="8559360" cy="641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Content Placeholder 3" descr=""/>
          <p:cNvPicPr/>
          <p:nvPr/>
        </p:nvPicPr>
        <p:blipFill>
          <a:blip r:embed="rId1"/>
          <a:stretch/>
        </p:blipFill>
        <p:spPr>
          <a:xfrm>
            <a:off x="2688480" y="196200"/>
            <a:ext cx="6467040" cy="646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Content Placeholder 3" descr=""/>
          <p:cNvPicPr/>
          <p:nvPr/>
        </p:nvPicPr>
        <p:blipFill>
          <a:blip r:embed="rId1"/>
          <a:srcRect l="8898" t="14384" r="10130" b="4561"/>
          <a:stretch/>
        </p:blipFill>
        <p:spPr>
          <a:xfrm>
            <a:off x="1529640" y="299880"/>
            <a:ext cx="8256240" cy="620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The Breadboard - Horizontal Columns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222" name="Content Placeholder 3" descr=""/>
          <p:cNvPicPr/>
          <p:nvPr/>
        </p:nvPicPr>
        <p:blipFill>
          <a:blip r:embed="rId1"/>
          <a:stretch/>
        </p:blipFill>
        <p:spPr>
          <a:xfrm>
            <a:off x="190440" y="1630080"/>
            <a:ext cx="5797800" cy="2865960"/>
          </a:xfrm>
          <a:prstGeom prst="rect">
            <a:avLst/>
          </a:prstGeom>
          <a:ln>
            <a:noFill/>
          </a:ln>
        </p:spPr>
      </p:pic>
      <p:pic>
        <p:nvPicPr>
          <p:cNvPr id="223" name="Content Placeholder 4" descr=""/>
          <p:cNvPicPr/>
          <p:nvPr/>
        </p:nvPicPr>
        <p:blipFill>
          <a:blip r:embed="rId2"/>
          <a:stretch/>
        </p:blipFill>
        <p:spPr>
          <a:xfrm>
            <a:off x="5907960" y="1645200"/>
            <a:ext cx="5733360" cy="438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The Breadboard - Vertical Columns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225" name="Content Placeholder 4" descr=""/>
          <p:cNvPicPr/>
          <p:nvPr/>
        </p:nvPicPr>
        <p:blipFill>
          <a:blip r:embed="rId1"/>
          <a:stretch/>
        </p:blipFill>
        <p:spPr>
          <a:xfrm>
            <a:off x="641520" y="2085480"/>
            <a:ext cx="5147280" cy="3279240"/>
          </a:xfrm>
          <a:prstGeom prst="rect">
            <a:avLst/>
          </a:prstGeom>
          <a:ln>
            <a:noFill/>
          </a:ln>
        </p:spPr>
      </p:pic>
      <p:pic>
        <p:nvPicPr>
          <p:cNvPr id="226" name="Content Placeholder 5" descr=""/>
          <p:cNvPicPr/>
          <p:nvPr/>
        </p:nvPicPr>
        <p:blipFill>
          <a:blip r:embed="rId2"/>
          <a:stretch/>
        </p:blipFill>
        <p:spPr>
          <a:xfrm>
            <a:off x="5994360" y="2337480"/>
            <a:ext cx="5932800" cy="258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Code Overview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Arduino Sketch</a:t>
            </a:r>
            <a:endParaRPr b="0" lang="en-AU" sz="28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 sketch is the name that Arduino uses for a program. It's the unit of code that is uploaded to and run on an Arduino board. </a:t>
            </a:r>
            <a:endParaRPr b="0" lang="en-AU" sz="24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C/C++ codes with pre-built libraries</a:t>
            </a:r>
            <a:endParaRPr b="0" lang="en-AU" sz="24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https://www.arduino.cc/en/Tutorial/Sketch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Arduino Genuino IDE</a:t>
            </a:r>
            <a:endParaRPr b="0" lang="en-AU" sz="28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Code</a:t>
            </a:r>
            <a:endParaRPr b="0" lang="en-AU" sz="24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Verify</a:t>
            </a:r>
            <a:endParaRPr b="0" lang="en-AU" sz="24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Upload</a:t>
            </a:r>
            <a:endParaRPr b="0" lang="en-AU" sz="24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https://www.arduino.cc/en/Guide/Environment</a:t>
            </a: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Typical code structure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setup()</a:t>
            </a: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loop()</a:t>
            </a: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Arduino Serial Communications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'talk' to this thing?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1"/>
              </a:rPr>
              <a:t>http://www.ladyada.net/learn/arduino/lesson4.html</a:t>
            </a: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AU" sz="4400" spc="-1" strike="noStrike">
                <a:solidFill>
                  <a:srgbClr val="5b9bd5"/>
                </a:solidFill>
                <a:latin typeface="Calibri Light"/>
                <a:ea typeface="DejaVu Sans"/>
              </a:rPr>
              <a:t>Meetup Hosts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97640" y="1827000"/>
            <a:ext cx="1170828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Dipto Pratyaksa</a:t>
            </a:r>
            <a:endParaRPr b="0" lang="en-AU" sz="36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Raymond Chan</a:t>
            </a:r>
            <a:endParaRPr b="0" lang="en-AU" sz="36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Looking for volunteer co-hosts and speakers</a:t>
            </a:r>
            <a:endParaRPr b="0" lang="en-AU" sz="3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Sending data wireless: RF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838080" y="1825560"/>
            <a:ext cx="517968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RF transmitter and receiver 433Hz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2800" spc="-1" strike="noStrike">
              <a:latin typeface="Arial"/>
            </a:endParaRPr>
          </a:p>
        </p:txBody>
      </p:sp>
      <p:pic>
        <p:nvPicPr>
          <p:cNvPr id="235" name="Content Placeholder 3" descr=""/>
          <p:cNvPicPr/>
          <p:nvPr/>
        </p:nvPicPr>
        <p:blipFill>
          <a:blip r:embed="rId1"/>
          <a:stretch/>
        </p:blipFill>
        <p:spPr>
          <a:xfrm>
            <a:off x="269280" y="2603520"/>
            <a:ext cx="5777280" cy="2974320"/>
          </a:xfrm>
          <a:prstGeom prst="rect">
            <a:avLst/>
          </a:prstGeom>
          <a:ln>
            <a:noFill/>
          </a:ln>
        </p:spPr>
      </p:pic>
      <p:pic>
        <p:nvPicPr>
          <p:cNvPr id="236" name="Picture 4" descr=""/>
          <p:cNvPicPr/>
          <p:nvPr/>
        </p:nvPicPr>
        <p:blipFill>
          <a:blip r:embed="rId2"/>
          <a:stretch/>
        </p:blipFill>
        <p:spPr>
          <a:xfrm>
            <a:off x="6534720" y="2622600"/>
            <a:ext cx="5288400" cy="299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Sending data wireless: Bluetooth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238" name="Content Placeholder 4" descr=""/>
          <p:cNvPicPr/>
          <p:nvPr/>
        </p:nvPicPr>
        <p:blipFill>
          <a:blip r:embed="rId1"/>
          <a:stretch/>
        </p:blipFill>
        <p:spPr>
          <a:xfrm>
            <a:off x="3392280" y="2019960"/>
            <a:ext cx="5179680" cy="388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Sending data wireless: Wifi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240" name="Content Placeholder 4" descr=""/>
          <p:cNvPicPr/>
          <p:nvPr/>
        </p:nvPicPr>
        <p:blipFill>
          <a:blip r:embed="rId1"/>
          <a:stretch/>
        </p:blipFill>
        <p:spPr>
          <a:xfrm>
            <a:off x="1557720" y="1541880"/>
            <a:ext cx="8965080" cy="473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Open-source and open hardware IoT solutions</a:t>
            </a:r>
            <a:endParaRPr b="0" lang="en-AU" sz="4400" spc="-1" strike="noStrike">
              <a:latin typeface="Arial"/>
            </a:endParaRPr>
          </a:p>
        </p:txBody>
      </p:sp>
      <p:pic>
        <p:nvPicPr>
          <p:cNvPr id="242" name="Content Placeholder 4" descr=""/>
          <p:cNvPicPr/>
          <p:nvPr/>
        </p:nvPicPr>
        <p:blipFill>
          <a:blip r:embed="rId1"/>
          <a:stretch/>
        </p:blipFill>
        <p:spPr>
          <a:xfrm>
            <a:off x="1944000" y="1944000"/>
            <a:ext cx="8402040" cy="473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523880" y="173520"/>
            <a:ext cx="914256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AU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NodeMCU ESP8266 Class</a:t>
            </a:r>
            <a:endParaRPr b="0" lang="en-AU" sz="6000" spc="-1" strike="noStrike">
              <a:latin typeface="Arial"/>
            </a:endParaRPr>
          </a:p>
        </p:txBody>
      </p:sp>
      <p:pic>
        <p:nvPicPr>
          <p:cNvPr id="244" name="Picture 6" descr=""/>
          <p:cNvPicPr/>
          <p:nvPr/>
        </p:nvPicPr>
        <p:blipFill>
          <a:blip r:embed="rId1"/>
          <a:stretch/>
        </p:blipFill>
        <p:spPr>
          <a:xfrm>
            <a:off x="4659480" y="2426760"/>
            <a:ext cx="2871360" cy="27741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1523880" y="3602160"/>
            <a:ext cx="914256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is the ESP8266?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Microprocessor and WIFI board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Full TCP/IP stack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32-bit RISC microprocessor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16 GPIOs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Less than $4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Perfect for IOT projects</a:t>
            </a: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1083240" y="116640"/>
            <a:ext cx="10095120" cy="668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is the NodeMCU?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Development board for the ESP8266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USB Programmable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Easier to use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More expensive, wouldn’t be used for mass production, just for prototyping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We’re Building</a:t>
            </a: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	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simple circuit that controls an LED over WIFI, showing you how to do </a:t>
            </a:r>
            <a:r>
              <a:rPr b="1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output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over wifi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simple circuit that read a light sensor (photoresistor) over wifi, showing you how to read </a:t>
            </a:r>
            <a:r>
              <a:rPr b="1" i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input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over wifi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Together these are the basic tasks you’ll want to do with an IOT project, input and output over the air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What’s in the kit?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NodeMCU ESP8266 Development Board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MicroUSB Cord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Breadboard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LED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Photoresistor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10K  Resistor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4 Jumper Wires</a:t>
            </a: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AU" sz="4400" spc="-1" strike="noStrike">
                <a:solidFill>
                  <a:srgbClr val="5b9bd5"/>
                </a:solidFill>
                <a:latin typeface="Calibri Light"/>
                <a:ea typeface="DejaVu Sans"/>
              </a:rPr>
              <a:t>How are we different?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No specific technology / platform</a:t>
            </a:r>
            <a:endParaRPr b="0" lang="en-AU" sz="32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Very practical, focus on software development</a:t>
            </a:r>
            <a:endParaRPr b="0" lang="en-AU" sz="32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 coding dojo</a:t>
            </a:r>
            <a:endParaRPr b="0" lang="en-AU" sz="32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Mini hackhathons </a:t>
            </a:r>
            <a:endParaRPr b="0" lang="en-AU" sz="32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Cross expertise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How to program it?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few different ways supported by the community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Some people use LUA programming language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Community and company put out IDE’s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We’ll be using C++ and Arduino IDE for simplicity</a:t>
            </a: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Setting Up The Environment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Install Arduino IDE</a:t>
            </a:r>
            <a:endParaRPr b="0" lang="en-AU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Google “Install Arduino IDE”</a:t>
            </a:r>
            <a:endParaRPr b="0" lang="en-AU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the installer &amp; run it</a:t>
            </a:r>
            <a:endParaRPr b="0" lang="en-AU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Setting Up ESP8266 for Arduino IDE</a:t>
            </a:r>
            <a:endParaRPr b="0" lang="en-AU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File -&gt; Preferences</a:t>
            </a:r>
            <a:endParaRPr b="0" lang="en-AU" sz="2400" spc="-1" strike="noStrike">
              <a:latin typeface="Arial"/>
            </a:endParaRPr>
          </a:p>
          <a:p>
            <a:pPr lvl="2" marL="11430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Additional Boards URL: </a:t>
            </a:r>
            <a:r>
              <a:rPr b="0" lang="en-AU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1"/>
              </a:rPr>
              <a:t>http://arduino.esp8266.com/stable/package_esp8266com_index.json</a:t>
            </a:r>
            <a:endParaRPr b="0" lang="en-AU" sz="20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Tools -&gt; Boards -&gt; Boards Manager</a:t>
            </a:r>
            <a:endParaRPr b="0" lang="en-AU" sz="2400" spc="-1" strike="noStrike">
              <a:latin typeface="Arial"/>
            </a:endParaRPr>
          </a:p>
          <a:p>
            <a:pPr lvl="2" marL="11430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Search “ESP8266” &amp; Install the board</a:t>
            </a:r>
            <a:endParaRPr b="0" lang="en-AU" sz="20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Select the board</a:t>
            </a:r>
            <a:endParaRPr b="0" lang="en-AU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Tools -&gt; Boards -&gt; NodeMCU 0.9 (ESP-12 Module)</a:t>
            </a:r>
            <a:endParaRPr b="0" lang="en-AU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Select COM Port</a:t>
            </a:r>
            <a:endParaRPr b="0" lang="en-AU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Tools -&gt; Port -&gt; COM#</a:t>
            </a: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Setting Up The Environment Continued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Change Serial Monitor BAUD Rate</a:t>
            </a:r>
            <a:endParaRPr b="0" lang="en-AU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Tools -&gt; Serial Monitor</a:t>
            </a:r>
            <a:endParaRPr b="0" lang="en-AU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From new window: 115200 BAUD</a:t>
            </a:r>
            <a:endParaRPr b="0" lang="en-AU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This allows NodeMCU to  communicate with your computer</a:t>
            </a: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Hooking up the Circuit</a:t>
            </a: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	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LED Circuit</a:t>
            </a:r>
            <a:endParaRPr b="0" lang="en-AU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Put the NodeMCU at the top of the breadboard</a:t>
            </a:r>
            <a:endParaRPr b="0" lang="en-AU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Connect GND to the right – rail</a:t>
            </a:r>
            <a:endParaRPr b="0" lang="en-AU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Connect 3v3 (row 10) to row 20</a:t>
            </a:r>
            <a:endParaRPr b="0" lang="en-AU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Connect LED’s anode (long pin) to row 20, and the cathod to the – rail</a:t>
            </a:r>
            <a:endParaRPr b="0" lang="en-AU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Connect Pin D7 (row 6) to row 27</a:t>
            </a:r>
            <a:endParaRPr b="0" lang="en-AU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Photo resistor Circuit</a:t>
            </a:r>
            <a:endParaRPr b="0" lang="en-AU" sz="28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Connect the photoresistor to row 27 and row 29</a:t>
            </a:r>
            <a:endParaRPr b="0" lang="en-AU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Connect pin A0 (row 15) to row 29</a:t>
            </a:r>
            <a:endParaRPr b="0" lang="en-AU" sz="2400" spc="-1" strike="noStrike"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Connect the 10K resistor to row 29 to the - rail</a:t>
            </a: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The Code and this slide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Put in a folder called NodeMCU_IO_Tutorial</a:t>
            </a:r>
            <a:endParaRPr b="0" lang="en-AU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https://github.com/elmtreecomputers/nodemcu_tutorial</a:t>
            </a: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Reference and resources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Adamina"/>
                <a:ea typeface="DejaVu Sans"/>
              </a:rPr>
              <a:t>Arduino and circuits</a:t>
            </a:r>
            <a:endParaRPr b="0" lang="en-AU" sz="24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Adamina"/>
                <a:ea typeface="DejaVu Sans"/>
              </a:rPr>
              <a:t>https://www.allaboutcircuits.com/projects/learn-how-to-use-the-arduinos-digital-i-o/</a:t>
            </a:r>
            <a:endParaRPr b="0" lang="en-AU" sz="24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Adamina"/>
                <a:ea typeface="DejaVu Sans"/>
              </a:rPr>
              <a:t>https://www.makeuseof.com/tag/getting-started-with-arduino-a-beginners-guide/</a:t>
            </a:r>
            <a:endParaRPr b="0" lang="en-AU" sz="24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Adamina"/>
                <a:ea typeface="DejaVu Sans"/>
              </a:rPr>
              <a:t>https://computers.tutsplus.com/tutorials/how-to-use-a-breadboard-and-build-a-led-circuit--mac-54746</a:t>
            </a:r>
            <a:endParaRPr b="0" lang="en-AU" sz="24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Adamina"/>
                <a:ea typeface="DejaVu Sans"/>
              </a:rPr>
              <a:t>www.Arduino.cc</a:t>
            </a:r>
            <a:endParaRPr b="0" lang="en-AU" sz="24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Adamina"/>
                <a:ea typeface="DejaVu Sans"/>
              </a:rPr>
              <a:t>Design thinking process:</a:t>
            </a:r>
            <a:endParaRPr b="0" lang="en-AU" sz="24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Adamina"/>
                <a:ea typeface="DejaVu Sans"/>
              </a:rPr>
              <a:t>https://www.youtube.com/watch?v=qyoZTUGzdGY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Next Meetup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Sunday 8 April 1-3pm</a:t>
            </a: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OfficeWorks Carnegie</a:t>
            </a: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Topics: </a:t>
            </a:r>
            <a:endParaRPr b="0" lang="en-AU" sz="28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Further wireless communications</a:t>
            </a:r>
            <a:endParaRPr b="0" lang="en-AU" sz="20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Connecting ESP8266 with a mobile phone</a:t>
            </a:r>
            <a:endParaRPr b="0" lang="en-AU" sz="20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JavaScript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20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AU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Free Workshop series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60000" y="1842480"/>
            <a:ext cx="1159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11/2/2018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Club established</a:t>
            </a: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25/2/2018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IoT workshop 1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Arduino &amp; breadboards</a:t>
            </a: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11/3/2018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IoT 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workshop 2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Arduino &amp; breadboards</a:t>
            </a: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25/3/2018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IoT workshop 3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ESP8266 &amp; wifi</a:t>
            </a: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Today</a:t>
            </a: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n-AU" sz="2800" spc="-1" strike="noStrike">
                <a:solidFill>
                  <a:srgbClr val="ce181e"/>
                </a:solidFill>
                <a:latin typeface="Calibri"/>
                <a:ea typeface="DejaVu Sans"/>
              </a:rPr>
              <a:t>8/4/2018</a:t>
            </a:r>
            <a:r>
              <a:rPr b="1" lang="en-AU" sz="2800" spc="-1" strike="noStrike">
                <a:solidFill>
                  <a:srgbClr val="ce181e"/>
                </a:solidFill>
                <a:latin typeface="Calibri"/>
                <a:ea typeface="DejaVu Sans"/>
              </a:rPr>
              <a:t>	</a:t>
            </a:r>
            <a:r>
              <a:rPr b="1" lang="en-AU" sz="2800" spc="-1" strike="noStrike">
                <a:solidFill>
                  <a:srgbClr val="ce181e"/>
                </a:solidFill>
                <a:latin typeface="Calibri"/>
                <a:ea typeface="DejaVu Sans"/>
              </a:rPr>
              <a:t>	</a:t>
            </a:r>
            <a:r>
              <a:rPr b="1" lang="en-AU" sz="2800" spc="-1" strike="noStrike">
                <a:solidFill>
                  <a:srgbClr val="ce181e"/>
                </a:solidFill>
                <a:latin typeface="Calibri"/>
                <a:ea typeface="DejaVu Sans"/>
              </a:rPr>
              <a:t>	</a:t>
            </a:r>
            <a:r>
              <a:rPr b="1" lang="en-AU" sz="2800" spc="-1" strike="noStrike">
                <a:solidFill>
                  <a:srgbClr val="ce181e"/>
                </a:solidFill>
                <a:latin typeface="Calibri"/>
                <a:ea typeface="DejaVu Sans"/>
              </a:rPr>
              <a:t>IoT workshop 4</a:t>
            </a:r>
            <a:r>
              <a:rPr b="1" lang="en-AU" sz="2800" spc="-1" strike="noStrike">
                <a:solidFill>
                  <a:srgbClr val="ce181e"/>
                </a:solidFill>
                <a:latin typeface="Calibri"/>
                <a:ea typeface="DejaVu Sans"/>
              </a:rPr>
              <a:t>	</a:t>
            </a:r>
            <a:r>
              <a:rPr b="1" lang="en-AU" sz="2800" spc="-1" strike="noStrike">
                <a:solidFill>
                  <a:srgbClr val="ce181e"/>
                </a:solidFill>
                <a:latin typeface="Calibri"/>
                <a:ea typeface="DejaVu Sans"/>
              </a:rPr>
              <a:t>ESP8266 &amp; wifi</a:t>
            </a: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Next meetups</a:t>
            </a: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22/4/2018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IoT workshop 5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Controlling IoT via phones</a:t>
            </a:r>
            <a:endParaRPr b="0" lang="en-AU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6/5/2018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IoT workshop 6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Python and data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latin typeface="Arial"/>
              </a:rPr>
              <a:t>Courses in May 2018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609480" y="1418400"/>
            <a:ext cx="10972440" cy="4917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Arduino and electronics prototyping class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1 day class $99 / person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4 hours of lesson, hands on exercise, and group discussion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Arduino kit, breadboards, and basic electronic components kit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Sample codes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Class notes</a:t>
            </a: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IoT fundamental class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1 day class $99 / person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4 hours of lesson, hands on exercise, and group discussion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ESP8266 kit and breadboards, and basic electronic components kit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Sample codes</a:t>
            </a:r>
            <a:endParaRPr b="0" lang="en-AU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Class notes</a:t>
            </a:r>
            <a:endParaRPr b="0" lang="en-AU" sz="2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AU" sz="4400" spc="-1" strike="noStrike">
                <a:solidFill>
                  <a:srgbClr val="5b9bd5"/>
                </a:solidFill>
                <a:latin typeface="Calibri Light"/>
                <a:ea typeface="DejaVu Sans"/>
              </a:rPr>
              <a:t>Workshop #4 Today’s Agenda  </a:t>
            </a:r>
            <a:endParaRPr b="0" lang="en-AU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4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13280" y="1475640"/>
            <a:ext cx="11518920" cy="50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1.00 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Creative Coding Club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1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Raymond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 </a:t>
            </a:r>
            <a:endParaRPr b="0" lang="en-A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1.15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 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Past workshops recap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1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Raymond</a:t>
            </a:r>
            <a:endParaRPr b="0" lang="en-A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1.45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NodeMCU ESP8266 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1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Dipto</a:t>
            </a:r>
            <a:endParaRPr b="0" lang="en-A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2.00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Build and Code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All</a:t>
            </a:r>
            <a:endParaRPr b="0" lang="en-A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3.00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Meetup concludes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	</a:t>
            </a:r>
            <a:r>
              <a:rPr b="0" lang="en-AU" sz="3200" spc="-1" strike="noStrike">
                <a:solidFill>
                  <a:srgbClr val="000000"/>
                </a:solidFill>
                <a:latin typeface="Adamina"/>
                <a:ea typeface="DejaVu Sans"/>
              </a:rPr>
              <a:t>All</a:t>
            </a:r>
            <a:endParaRPr b="0" lang="en-A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AU" sz="4400" spc="-1" strike="noStrike">
                <a:solidFill>
                  <a:srgbClr val="5b9bd5"/>
                </a:solidFill>
                <a:latin typeface="Calibri Light"/>
                <a:ea typeface="DejaVu Sans"/>
              </a:rPr>
              <a:t>House Keeping OH&amp;S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8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Emergency exit, toilets</a:t>
            </a:r>
            <a:endParaRPr b="0" lang="en-AU" sz="44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Safety:</a:t>
            </a:r>
            <a:endParaRPr b="0" lang="en-AU" sz="44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Always disconnect power before you modify electronic components</a:t>
            </a:r>
            <a:endParaRPr b="0" lang="en-AU" sz="36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Never short-circuit: </a:t>
            </a:r>
            <a:r>
              <a:rPr b="1" lang="en-AU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Red wire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+ </a:t>
            </a:r>
            <a:r>
              <a:rPr b="1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black wire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= </a:t>
            </a:r>
            <a:r>
              <a:rPr b="1" lang="en-AU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FIRE</a:t>
            </a:r>
            <a:r>
              <a:rPr b="0" lang="en-A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!</a:t>
            </a:r>
            <a:endParaRPr b="0" lang="en-AU" sz="28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Reverse polarity = </a:t>
            </a:r>
            <a:r>
              <a:rPr b="1" lang="en-AU" sz="3600" spc="-1" strike="noStrike">
                <a:solidFill>
                  <a:srgbClr val="ff0000"/>
                </a:solidFill>
                <a:latin typeface="Calibri"/>
                <a:ea typeface="DejaVu Sans"/>
              </a:rPr>
              <a:t>FRIED BOARD</a:t>
            </a:r>
            <a:endParaRPr b="0" lang="en-AU" sz="36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Check and double check your wiring</a:t>
            </a:r>
            <a:endParaRPr b="0" lang="en-AU" sz="3600" spc="-1" strike="noStrike">
              <a:latin typeface="Arial"/>
            </a:endParaRPr>
          </a:p>
          <a:p>
            <a:pPr lvl="1" marL="685800" indent="-226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In case of incident, switch off power supply, ask for help</a:t>
            </a:r>
            <a:endParaRPr b="0" lang="en-AU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AU" sz="3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Content Placeholder 3" descr=""/>
          <p:cNvPicPr/>
          <p:nvPr/>
        </p:nvPicPr>
        <p:blipFill>
          <a:blip r:embed="rId1"/>
          <a:stretch/>
        </p:blipFill>
        <p:spPr>
          <a:xfrm>
            <a:off x="127080" y="27360"/>
            <a:ext cx="11963520" cy="672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Content Placeholder 3" descr=""/>
          <p:cNvPicPr/>
          <p:nvPr/>
        </p:nvPicPr>
        <p:blipFill>
          <a:blip r:embed="rId1"/>
          <a:stretch/>
        </p:blipFill>
        <p:spPr>
          <a:xfrm>
            <a:off x="84960" y="68040"/>
            <a:ext cx="12071520" cy="670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Application>LibreOffice/5.4.5.1$Linux_X86_64 LibreOffice_project/40m0$Build-1</Application>
  <Words>4377</Words>
  <Paragraphs>232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2018-03-11T01:03:24Z</dcterms:created>
  <dc:creator>dipto</dc:creator>
  <dc:description/>
  <dc:language>en-AU</dc:language>
  <cp:lastModifiedBy/>
  <dcterms:modified xsi:type="dcterms:W3CDTF">2018-04-08T12:20:56Z</dcterms:modified>
  <cp:revision>129</cp:revision>
  <dc:subject/>
  <dc:title>Creative Coding Club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3081-10.1.0.5707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43</vt:i4>
  </property>
</Properties>
</file>